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365" r:id="rId2"/>
  </p:sldIdLst>
  <p:sldSz cx="9906000" cy="6858000" type="A4"/>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035" userDrawn="1">
          <p15:clr>
            <a:srgbClr val="A4A3A4"/>
          </p15:clr>
        </p15:guide>
        <p15:guide id="2" pos="2051" userDrawn="1">
          <p15:clr>
            <a:srgbClr val="A4A3A4"/>
          </p15:clr>
        </p15:guide>
        <p15:guide id="3" orient="horz" pos="3057" userDrawn="1">
          <p15:clr>
            <a:srgbClr val="A4A3A4"/>
          </p15:clr>
        </p15:guide>
        <p15:guide id="4" pos="2072" userDrawn="1">
          <p15:clr>
            <a:srgbClr val="A4A3A4"/>
          </p15:clr>
        </p15:guide>
        <p15:guide id="5" orient="horz" pos="3080" userDrawn="1">
          <p15:clr>
            <a:srgbClr val="A4A3A4"/>
          </p15:clr>
        </p15:guide>
        <p15:guide id="6" pos="209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C8"/>
    <a:srgbClr val="C8E6E6"/>
    <a:srgbClr val="FF5A00"/>
    <a:srgbClr val="0098D0"/>
    <a:srgbClr val="99D6EC"/>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47" autoAdjust="0"/>
  </p:normalViewPr>
  <p:slideViewPr>
    <p:cSldViewPr>
      <p:cViewPr varScale="1">
        <p:scale>
          <a:sx n="115" d="100"/>
          <a:sy n="115" d="100"/>
        </p:scale>
        <p:origin x="1902" y="108"/>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1806" y="-72"/>
      </p:cViewPr>
      <p:guideLst>
        <p:guide orient="horz" pos="3035"/>
        <p:guide pos="2051"/>
        <p:guide orient="horz" pos="3057"/>
        <p:guide pos="2072"/>
        <p:guide orient="horz" pos="3080"/>
        <p:guide pos="2094"/>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notesMaster" Target="notesMasters/notesMaster1.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handoutMaster" Target="handoutMasters/handoutMaster1.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880308" cy="488871"/>
          </a:xfrm>
          <a:prstGeom prst="rect">
            <a:avLst/>
          </a:prstGeom>
        </p:spPr>
        <p:txBody>
          <a:bodyPr vert="horz" lIns="90433" tIns="45217" rIns="90433" bIns="452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21" y="1"/>
            <a:ext cx="2880308" cy="488871"/>
          </a:xfrm>
          <a:prstGeom prst="rect">
            <a:avLst/>
          </a:prstGeom>
        </p:spPr>
        <p:txBody>
          <a:bodyPr vert="horz" lIns="90433" tIns="45217" rIns="90433" bIns="45217"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3" y="9286847"/>
            <a:ext cx="2880308" cy="488871"/>
          </a:xfrm>
          <a:prstGeom prst="rect">
            <a:avLst/>
          </a:prstGeom>
        </p:spPr>
        <p:txBody>
          <a:bodyPr vert="horz" lIns="90433" tIns="45217" rIns="90433" bIns="452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21" y="9286847"/>
            <a:ext cx="2880308" cy="488871"/>
          </a:xfrm>
          <a:prstGeom prst="rect">
            <a:avLst/>
          </a:prstGeom>
        </p:spPr>
        <p:txBody>
          <a:bodyPr vert="horz" lIns="90433" tIns="45217" rIns="90433" bIns="45217"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880308" cy="488871"/>
          </a:xfrm>
          <a:prstGeom prst="rect">
            <a:avLst/>
          </a:prstGeom>
        </p:spPr>
        <p:txBody>
          <a:bodyPr vert="horz" lIns="90433" tIns="45217" rIns="90433" bIns="452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1" y="1"/>
            <a:ext cx="2880308" cy="488871"/>
          </a:xfrm>
          <a:prstGeom prst="rect">
            <a:avLst/>
          </a:prstGeom>
        </p:spPr>
        <p:txBody>
          <a:bodyPr vert="horz" lIns="90433" tIns="45217" rIns="90433" bIns="45217"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74688" y="731838"/>
            <a:ext cx="5297487" cy="3668712"/>
          </a:xfrm>
          <a:prstGeom prst="rect">
            <a:avLst/>
          </a:prstGeom>
          <a:noFill/>
          <a:ln w="12700">
            <a:solidFill>
              <a:prstClr val="black"/>
            </a:solidFill>
          </a:ln>
        </p:spPr>
        <p:txBody>
          <a:bodyPr vert="horz" lIns="90433" tIns="45217" rIns="90433" bIns="45217" rtlCol="0" anchor="ctr"/>
          <a:lstStyle/>
          <a:p>
            <a:endParaRPr lang="ja-JP" altLang="en-US"/>
          </a:p>
        </p:txBody>
      </p:sp>
      <p:sp>
        <p:nvSpPr>
          <p:cNvPr id="5" name="ノート プレースホルダー 4"/>
          <p:cNvSpPr>
            <a:spLocks noGrp="1"/>
          </p:cNvSpPr>
          <p:nvPr>
            <p:ph type="body" sz="quarter" idx="3"/>
          </p:nvPr>
        </p:nvSpPr>
        <p:spPr>
          <a:xfrm>
            <a:off x="664687" y="4644274"/>
            <a:ext cx="5317490" cy="4399836"/>
          </a:xfrm>
          <a:prstGeom prst="rect">
            <a:avLst/>
          </a:prstGeom>
        </p:spPr>
        <p:txBody>
          <a:bodyPr vert="horz" lIns="90433" tIns="45217" rIns="90433" bIns="452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286847"/>
            <a:ext cx="2880308" cy="488871"/>
          </a:xfrm>
          <a:prstGeom prst="rect">
            <a:avLst/>
          </a:prstGeom>
        </p:spPr>
        <p:txBody>
          <a:bodyPr vert="horz" lIns="90433" tIns="45217" rIns="90433" bIns="452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1" y="9286847"/>
            <a:ext cx="2880308" cy="488871"/>
          </a:xfrm>
          <a:prstGeom prst="rect">
            <a:avLst/>
          </a:prstGeom>
        </p:spPr>
        <p:txBody>
          <a:bodyPr vert="horz" lIns="90433" tIns="45217" rIns="90433" bIns="45217"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&#65279;<?xml version="1.0" encoding="utf-8" standalone="yes"?>
<Relationships xmlns="http://schemas.openxmlformats.org/package/2006/relationships">
  <Relationship Id="rId3" Type="http://schemas.openxmlformats.org/officeDocument/2006/relationships/slideLayout" Target="../slideLayouts/slideLayout3.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4" Type="http://schemas.openxmlformats.org/officeDocument/2006/relationships/theme" Target="../theme/theme1.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2024/3/11</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jpeg" />
  <Relationship Id="rId2" Type="http://schemas.openxmlformats.org/officeDocument/2006/relationships/image" Target="../media/image1.emf" />
  <Relationship Id="rId1" Type="http://schemas.openxmlformats.org/officeDocument/2006/relationships/slideLayout" Target="../slideLayouts/slideLayout3.xml" />
  <Relationship Id="rId4" Type="http://schemas.openxmlformats.org/officeDocument/2006/relationships/image" Target="../media/image3.jpe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bwMode="auto">
          <a:xfrm>
            <a:off x="22258" y="2990056"/>
            <a:ext cx="6048176" cy="1870160"/>
          </a:xfrm>
          <a:prstGeom prst="rect">
            <a:avLst/>
          </a:prstGeom>
          <a:solidFill>
            <a:srgbClr val="C8E6E6"/>
          </a:solidFill>
          <a:ln w="9525">
            <a:solidFill>
              <a:srgbClr val="B2B2B2"/>
            </a:solidFill>
            <a:miter lim="800000"/>
            <a:headEnd/>
            <a:tailEnd/>
          </a:ln>
          <a:effectLst/>
        </p:spPr>
        <p:txBody>
          <a:bodyPr wrap="square" rtlCol="0" anchor="t"/>
          <a:lstStyle/>
          <a:p>
            <a:pPr algn="l"/>
            <a:endParaRPr kumimoji="0" lang="en-US" altLang="ja-JP" sz="1000" dirty="0"/>
          </a:p>
        </p:txBody>
      </p:sp>
      <p:sp>
        <p:nvSpPr>
          <p:cNvPr id="6" name="テキスト ボックス 5"/>
          <p:cNvSpPr txBox="1"/>
          <p:nvPr/>
        </p:nvSpPr>
        <p:spPr>
          <a:xfrm>
            <a:off x="1568624" y="104067"/>
            <a:ext cx="6840760" cy="366106"/>
          </a:xfrm>
          <a:prstGeom prst="rect">
            <a:avLst/>
          </a:prstGeom>
          <a:solidFill>
            <a:srgbClr val="FF5A00"/>
          </a:solidFill>
        </p:spPr>
        <p:txBody>
          <a:bodyPr wrap="square" bIns="0" rtlCol="0" anchor="ctr">
            <a:noAutofit/>
          </a:bodyPr>
          <a:lstStyle/>
          <a:p>
            <a:pPr algn="ctr">
              <a:lnSpc>
                <a:spcPts val="2100"/>
              </a:lnSpc>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大阪府忠岡町における基本計画の概要</a:t>
            </a:r>
          </a:p>
        </p:txBody>
      </p:sp>
      <p:sp>
        <p:nvSpPr>
          <p:cNvPr id="17" name="正方形/長方形 16"/>
          <p:cNvSpPr/>
          <p:nvPr/>
        </p:nvSpPr>
        <p:spPr bwMode="auto">
          <a:xfrm>
            <a:off x="39542" y="1517523"/>
            <a:ext cx="6048176" cy="418006"/>
          </a:xfrm>
          <a:prstGeom prst="rect">
            <a:avLst/>
          </a:prstGeom>
          <a:solidFill>
            <a:srgbClr val="C8E6E6"/>
          </a:solidFill>
          <a:ln w="9525">
            <a:solidFill>
              <a:srgbClr val="B2B2B2"/>
            </a:solidFill>
            <a:miter lim="800000"/>
            <a:headEnd/>
            <a:tailEnd/>
          </a:ln>
          <a:effectLst/>
        </p:spPr>
        <p:txBody>
          <a:bodyPr wrap="square" rtlCol="0" anchor="t"/>
          <a:lstStyle/>
          <a:p>
            <a:pPr algn="l"/>
            <a:endParaRPr kumimoji="0" lang="en-US" altLang="ja-JP" sz="1000" dirty="0"/>
          </a:p>
          <a:p>
            <a:r>
              <a:rPr kumimoji="0" lang="ja-JP" altLang="en-US" sz="1000" dirty="0"/>
              <a:t>大阪府忠岡町</a:t>
            </a:r>
            <a:endParaRPr kumimoji="0" lang="en-US" altLang="ja-JP" sz="1000" dirty="0"/>
          </a:p>
        </p:txBody>
      </p:sp>
      <p:sp>
        <p:nvSpPr>
          <p:cNvPr id="21" name="正方形/長方形 20"/>
          <p:cNvSpPr/>
          <p:nvPr/>
        </p:nvSpPr>
        <p:spPr bwMode="auto">
          <a:xfrm>
            <a:off x="38549" y="2130150"/>
            <a:ext cx="6048176" cy="646412"/>
          </a:xfrm>
          <a:prstGeom prst="rect">
            <a:avLst/>
          </a:prstGeom>
          <a:solidFill>
            <a:srgbClr val="C8E6E6"/>
          </a:solidFill>
          <a:ln w="9525">
            <a:solidFill>
              <a:srgbClr val="B2B2B2"/>
            </a:solidFill>
            <a:miter lim="800000"/>
            <a:headEnd/>
            <a:tailEnd/>
          </a:ln>
          <a:effectLst/>
        </p:spPr>
        <p:txBody>
          <a:bodyPr wrap="square" rtlCol="0" anchor="t"/>
          <a:lstStyle/>
          <a:p>
            <a:pPr algn="l"/>
            <a:endParaRPr kumimoji="0" lang="en-US" altLang="ja-JP" sz="1000" dirty="0">
              <a:latin typeface="+mn-ea"/>
            </a:endParaRPr>
          </a:p>
          <a:p>
            <a:r>
              <a:rPr kumimoji="0" lang="ja-JP" altLang="en-US" sz="1000" dirty="0">
                <a:latin typeface="+mn-ea"/>
              </a:rPr>
              <a:t>１件あたり平均</a:t>
            </a:r>
            <a:r>
              <a:rPr kumimoji="0" lang="en-US" altLang="ja-JP" sz="1000" dirty="0">
                <a:latin typeface="+mn-ea"/>
              </a:rPr>
              <a:t>68.89</a:t>
            </a:r>
            <a:r>
              <a:rPr kumimoji="0" lang="ja-JP" altLang="en-US" sz="1000" dirty="0">
                <a:latin typeface="+mn-ea"/>
              </a:rPr>
              <a:t>百万円の付加価値額を創出する地域経済牽引事業を</a:t>
            </a:r>
            <a:r>
              <a:rPr kumimoji="0" lang="en-US" altLang="ja-JP" sz="1000" dirty="0">
                <a:latin typeface="+mn-ea"/>
              </a:rPr>
              <a:t>3</a:t>
            </a:r>
            <a:r>
              <a:rPr kumimoji="0" lang="ja-JP" altLang="en-US" sz="1000" dirty="0">
                <a:latin typeface="+mn-ea"/>
              </a:rPr>
              <a:t>件創出し、これらの地域経済牽引事業が促進区域で</a:t>
            </a:r>
            <a:r>
              <a:rPr kumimoji="0" lang="en-US" altLang="ja-JP" sz="1000" dirty="0">
                <a:latin typeface="+mn-ea"/>
              </a:rPr>
              <a:t>1.25</a:t>
            </a:r>
            <a:r>
              <a:rPr kumimoji="0" lang="ja-JP" altLang="en-US" sz="1000" dirty="0">
                <a:latin typeface="+mn-ea"/>
              </a:rPr>
              <a:t>倍の波及効果を与え、促進区域で</a:t>
            </a:r>
            <a:r>
              <a:rPr kumimoji="0" lang="en-US" altLang="ja-JP" sz="1000">
                <a:latin typeface="+mn-ea"/>
              </a:rPr>
              <a:t>258.3</a:t>
            </a:r>
            <a:r>
              <a:rPr kumimoji="0" lang="ja-JP" altLang="en-US" sz="1000">
                <a:latin typeface="+mn-ea"/>
              </a:rPr>
              <a:t>百万円</a:t>
            </a:r>
            <a:r>
              <a:rPr kumimoji="0" lang="ja-JP" altLang="en-US" sz="1000" dirty="0">
                <a:latin typeface="+mn-ea"/>
              </a:rPr>
              <a:t>の付加価値を創出することを目指す。</a:t>
            </a:r>
            <a:endParaRPr kumimoji="0" lang="en-US" altLang="ja-JP" sz="1000" dirty="0">
              <a:latin typeface="+mn-ea"/>
            </a:endParaRPr>
          </a:p>
        </p:txBody>
      </p:sp>
      <p:sp>
        <p:nvSpPr>
          <p:cNvPr id="23" name="正方形/長方形 22"/>
          <p:cNvSpPr/>
          <p:nvPr/>
        </p:nvSpPr>
        <p:spPr bwMode="auto">
          <a:xfrm>
            <a:off x="6320159" y="6294975"/>
            <a:ext cx="3521817" cy="432048"/>
          </a:xfrm>
          <a:prstGeom prst="rect">
            <a:avLst/>
          </a:prstGeom>
          <a:solidFill>
            <a:srgbClr val="C8E6E6"/>
          </a:solidFill>
          <a:ln w="9525">
            <a:solidFill>
              <a:srgbClr val="B2B2B2"/>
            </a:solidFill>
            <a:miter lim="800000"/>
            <a:headEnd/>
            <a:tailEnd/>
          </a:ln>
          <a:effectLst/>
        </p:spPr>
        <p:txBody>
          <a:bodyPr wrap="square" rtlCol="0" anchor="t"/>
          <a:lstStyle/>
          <a:p>
            <a:pPr algn="l"/>
            <a:endParaRPr kumimoji="0" lang="en-US" altLang="ja-JP" sz="1000" dirty="0"/>
          </a:p>
          <a:p>
            <a:pPr algn="l"/>
            <a:r>
              <a:rPr kumimoji="0" lang="ja-JP" altLang="en-US" sz="1000" dirty="0">
                <a:latin typeface="+mn-ea"/>
              </a:rPr>
              <a:t>計画同意の日（令和</a:t>
            </a:r>
            <a:r>
              <a:rPr kumimoji="0" lang="en-US" altLang="ja-JP" sz="1000" dirty="0">
                <a:latin typeface="+mn-ea"/>
              </a:rPr>
              <a:t>6</a:t>
            </a:r>
            <a:r>
              <a:rPr kumimoji="0" lang="ja-JP" altLang="en-US" sz="1000" dirty="0">
                <a:latin typeface="+mn-ea"/>
              </a:rPr>
              <a:t>年</a:t>
            </a:r>
            <a:r>
              <a:rPr kumimoji="0" lang="en-US" altLang="ja-JP" sz="1000" dirty="0">
                <a:latin typeface="+mn-ea"/>
              </a:rPr>
              <a:t>4</a:t>
            </a:r>
            <a:r>
              <a:rPr kumimoji="0" lang="ja-JP" altLang="en-US" sz="1000" dirty="0">
                <a:latin typeface="+mn-ea"/>
              </a:rPr>
              <a:t>月</a:t>
            </a:r>
            <a:r>
              <a:rPr kumimoji="0" lang="en-US" altLang="ja-JP" sz="1000" dirty="0">
                <a:latin typeface="+mn-ea"/>
              </a:rPr>
              <a:t>1</a:t>
            </a:r>
            <a:r>
              <a:rPr kumimoji="0" lang="ja-JP" altLang="en-US" sz="1000" dirty="0">
                <a:latin typeface="+mn-ea"/>
              </a:rPr>
              <a:t>日）から令和</a:t>
            </a:r>
            <a:r>
              <a:rPr kumimoji="0" lang="en-US" altLang="ja-JP" sz="1000" dirty="0">
                <a:latin typeface="+mn-ea"/>
              </a:rPr>
              <a:t>10</a:t>
            </a:r>
            <a:r>
              <a:rPr kumimoji="0" lang="ja-JP" altLang="en-US" sz="1000" dirty="0">
                <a:latin typeface="+mn-ea"/>
              </a:rPr>
              <a:t>年度末日まで</a:t>
            </a:r>
            <a:endParaRPr kumimoji="0" lang="en-US" altLang="ja-JP" sz="1000" dirty="0">
              <a:latin typeface="+mn-ea"/>
            </a:endParaRPr>
          </a:p>
          <a:p>
            <a:pPr algn="l"/>
            <a:endParaRPr kumimoji="0" lang="ja-JP" altLang="en-US" sz="1000" dirty="0"/>
          </a:p>
        </p:txBody>
      </p:sp>
      <p:sp>
        <p:nvSpPr>
          <p:cNvPr id="15" name="正方形/長方形 14"/>
          <p:cNvSpPr/>
          <p:nvPr/>
        </p:nvSpPr>
        <p:spPr bwMode="auto">
          <a:xfrm>
            <a:off x="39046" y="1423674"/>
            <a:ext cx="765504" cy="227279"/>
          </a:xfrm>
          <a:prstGeom prst="rect">
            <a:avLst/>
          </a:prstGeom>
          <a:solidFill>
            <a:srgbClr val="0064C8"/>
          </a:solidFill>
          <a:ln w="9525">
            <a:noFill/>
            <a:miter lim="800000"/>
            <a:headEnd/>
            <a:tailEnd/>
          </a:ln>
          <a:effectLst/>
        </p:spPr>
        <p:txBody>
          <a:bodyPr wrap="none" rtlCol="0" anchor="ctr"/>
          <a:lstStyle/>
          <a:p>
            <a:pPr algn="l"/>
            <a:r>
              <a:rPr kumimoji="0" lang="ja-JP" altLang="en-US" sz="1100" dirty="0">
                <a:solidFill>
                  <a:schemeClr val="bg1"/>
                </a:solidFill>
              </a:rPr>
              <a:t>促進区域</a:t>
            </a:r>
          </a:p>
        </p:txBody>
      </p:sp>
      <p:sp>
        <p:nvSpPr>
          <p:cNvPr id="18" name="正方形/長方形 17"/>
          <p:cNvSpPr/>
          <p:nvPr/>
        </p:nvSpPr>
        <p:spPr bwMode="auto">
          <a:xfrm>
            <a:off x="38053" y="2029566"/>
            <a:ext cx="1296144" cy="227279"/>
          </a:xfrm>
          <a:prstGeom prst="rect">
            <a:avLst/>
          </a:prstGeom>
          <a:solidFill>
            <a:srgbClr val="0064C8"/>
          </a:solidFill>
          <a:ln w="9525">
            <a:noFill/>
            <a:miter lim="800000"/>
            <a:headEnd/>
            <a:tailEnd/>
          </a:ln>
          <a:effectLst/>
        </p:spPr>
        <p:txBody>
          <a:bodyPr wrap="none" rtlCol="0" anchor="ctr"/>
          <a:lstStyle/>
          <a:p>
            <a:pPr algn="l"/>
            <a:r>
              <a:rPr kumimoji="0" lang="ja-JP" altLang="en-US" sz="1100" dirty="0">
                <a:solidFill>
                  <a:schemeClr val="bg1"/>
                </a:solidFill>
              </a:rPr>
              <a:t>経済的効果の目標</a:t>
            </a:r>
          </a:p>
        </p:txBody>
      </p:sp>
      <p:sp>
        <p:nvSpPr>
          <p:cNvPr id="19" name="正方形/長方形 18"/>
          <p:cNvSpPr/>
          <p:nvPr/>
        </p:nvSpPr>
        <p:spPr bwMode="auto">
          <a:xfrm>
            <a:off x="60387" y="2828704"/>
            <a:ext cx="2016225" cy="237382"/>
          </a:xfrm>
          <a:prstGeom prst="rect">
            <a:avLst/>
          </a:prstGeom>
          <a:solidFill>
            <a:srgbClr val="0064C8"/>
          </a:solidFill>
          <a:ln w="9525">
            <a:noFill/>
            <a:miter lim="800000"/>
            <a:headEnd/>
            <a:tailEnd/>
          </a:ln>
          <a:effectLst/>
        </p:spPr>
        <p:txBody>
          <a:bodyPr wrap="none" rtlCol="0" anchor="ctr"/>
          <a:lstStyle/>
          <a:p>
            <a:r>
              <a:rPr kumimoji="0" lang="ja-JP" altLang="en-US" sz="1100" dirty="0">
                <a:solidFill>
                  <a:schemeClr val="bg1"/>
                </a:solidFill>
              </a:rPr>
              <a:t>地域経済牽引事業の承認要件</a:t>
            </a:r>
          </a:p>
        </p:txBody>
      </p:sp>
      <p:sp>
        <p:nvSpPr>
          <p:cNvPr id="20" name="正方形/長方形 19"/>
          <p:cNvSpPr/>
          <p:nvPr/>
        </p:nvSpPr>
        <p:spPr bwMode="auto">
          <a:xfrm>
            <a:off x="6319663" y="6235168"/>
            <a:ext cx="756085" cy="215537"/>
          </a:xfrm>
          <a:prstGeom prst="rect">
            <a:avLst/>
          </a:prstGeom>
          <a:solidFill>
            <a:srgbClr val="0064C8"/>
          </a:solidFill>
          <a:ln w="9525">
            <a:noFill/>
            <a:miter lim="800000"/>
            <a:headEnd/>
            <a:tailEnd/>
          </a:ln>
          <a:effectLst/>
        </p:spPr>
        <p:txBody>
          <a:bodyPr wrap="none" rtlCol="0" anchor="ctr"/>
          <a:lstStyle/>
          <a:p>
            <a:pPr algn="l"/>
            <a:r>
              <a:rPr kumimoji="0" lang="ja-JP" altLang="en-US" sz="1100" dirty="0">
                <a:solidFill>
                  <a:schemeClr val="bg1"/>
                </a:solidFill>
              </a:rPr>
              <a:t>計画期間</a:t>
            </a:r>
          </a:p>
        </p:txBody>
      </p:sp>
      <p:sp>
        <p:nvSpPr>
          <p:cNvPr id="25" name="正方形/長方形 24"/>
          <p:cNvSpPr/>
          <p:nvPr/>
        </p:nvSpPr>
        <p:spPr bwMode="auto">
          <a:xfrm>
            <a:off x="22258" y="5081562"/>
            <a:ext cx="6048176" cy="570703"/>
          </a:xfrm>
          <a:prstGeom prst="rect">
            <a:avLst/>
          </a:prstGeom>
          <a:solidFill>
            <a:srgbClr val="C8E6E6"/>
          </a:solidFill>
          <a:ln w="9525">
            <a:solidFill>
              <a:srgbClr val="B2B2B2"/>
            </a:solidFill>
            <a:miter lim="800000"/>
            <a:headEnd/>
            <a:tailEnd/>
          </a:ln>
          <a:effectLst/>
        </p:spPr>
        <p:txBody>
          <a:bodyPr wrap="square" rtlCol="0" anchor="t"/>
          <a:lstStyle/>
          <a:p>
            <a:pPr algn="l"/>
            <a:endParaRPr kumimoji="0" lang="en-US" altLang="ja-JP" sz="1000" dirty="0"/>
          </a:p>
          <a:p>
            <a:r>
              <a:rPr kumimoji="0" lang="ja-JP" altLang="en-US" sz="1000" dirty="0"/>
              <a:t>起業・創業支援事業、インターネットを活用した中小企業販路開拓支援、</a:t>
            </a:r>
            <a:r>
              <a:rPr kumimoji="0" lang="zh-TW" altLang="en-US" sz="1000" dirty="0"/>
              <a:t>地方創生関係施策</a:t>
            </a:r>
            <a:r>
              <a:rPr kumimoji="0" lang="ja-JP" altLang="en-US" sz="1000" dirty="0" err="1"/>
              <a:t>、</a:t>
            </a:r>
            <a:r>
              <a:rPr kumimoji="0" lang="ja-JP" altLang="en-US" sz="1000" dirty="0"/>
              <a:t>事業承継等の重要性・支援策の周知など</a:t>
            </a:r>
            <a:endParaRPr kumimoji="0" lang="en-US" altLang="ja-JP" sz="1000" dirty="0"/>
          </a:p>
        </p:txBody>
      </p:sp>
      <p:sp>
        <p:nvSpPr>
          <p:cNvPr id="26" name="正方形/長方形 25"/>
          <p:cNvSpPr/>
          <p:nvPr/>
        </p:nvSpPr>
        <p:spPr bwMode="auto">
          <a:xfrm>
            <a:off x="21762" y="5017296"/>
            <a:ext cx="1584176" cy="227279"/>
          </a:xfrm>
          <a:prstGeom prst="rect">
            <a:avLst/>
          </a:prstGeom>
          <a:solidFill>
            <a:srgbClr val="0064C8"/>
          </a:solidFill>
          <a:ln w="9525">
            <a:noFill/>
            <a:miter lim="800000"/>
            <a:headEnd/>
            <a:tailEnd/>
          </a:ln>
          <a:effectLst/>
        </p:spPr>
        <p:txBody>
          <a:bodyPr wrap="none" rtlCol="0" anchor="ctr"/>
          <a:lstStyle/>
          <a:p>
            <a:pPr algn="l"/>
            <a:r>
              <a:rPr kumimoji="0" lang="ja-JP" altLang="en-US" sz="1100" dirty="0">
                <a:solidFill>
                  <a:schemeClr val="bg1"/>
                </a:solidFill>
              </a:rPr>
              <a:t>制度・事業環境の整備</a:t>
            </a:r>
          </a:p>
        </p:txBody>
      </p:sp>
      <p:sp>
        <p:nvSpPr>
          <p:cNvPr id="27" name="正方形/長方形 26"/>
          <p:cNvSpPr/>
          <p:nvPr/>
        </p:nvSpPr>
        <p:spPr bwMode="auto">
          <a:xfrm>
            <a:off x="39044" y="5873611"/>
            <a:ext cx="6048177" cy="720057"/>
          </a:xfrm>
          <a:prstGeom prst="rect">
            <a:avLst/>
          </a:prstGeom>
          <a:solidFill>
            <a:srgbClr val="C8E6E6"/>
          </a:solidFill>
          <a:ln w="9525">
            <a:solidFill>
              <a:srgbClr val="B2B2B2"/>
            </a:solidFill>
            <a:miter lim="800000"/>
            <a:headEnd/>
            <a:tailEnd/>
          </a:ln>
          <a:effectLst/>
        </p:spPr>
        <p:txBody>
          <a:bodyPr wrap="square" rtlCol="0" anchor="t"/>
          <a:lstStyle/>
          <a:p>
            <a:endParaRPr kumimoji="0" lang="en-US" altLang="ja-JP" sz="1000" dirty="0"/>
          </a:p>
          <a:p>
            <a:r>
              <a:rPr kumimoji="0" lang="ja-JP" altLang="en-US" sz="1000" dirty="0">
                <a:latin typeface="+mn-ea"/>
              </a:rPr>
              <a:t>金融機関（株式会社池田泉州銀行、大阪信用金庫、ＪＡいずみの、株式会社日本政策金融公庫）、ものづくりビジネスセンター大阪（</a:t>
            </a:r>
            <a:r>
              <a:rPr kumimoji="0" lang="en-US" altLang="ja-JP" sz="1000" dirty="0">
                <a:latin typeface="+mn-ea"/>
              </a:rPr>
              <a:t>MOBIO</a:t>
            </a:r>
            <a:r>
              <a:rPr kumimoji="0" lang="ja-JP" altLang="en-US" sz="1000" dirty="0">
                <a:latin typeface="+mn-ea"/>
              </a:rPr>
              <a:t>）、</a:t>
            </a:r>
            <a:r>
              <a:rPr kumimoji="0" lang="zh-TW" altLang="en-US" sz="1000" dirty="0">
                <a:latin typeface="+mn-ea"/>
              </a:rPr>
              <a:t>地方独立行政法人大阪産業技術研究所</a:t>
            </a:r>
            <a:r>
              <a:rPr kumimoji="0" lang="ja-JP" altLang="en-US" sz="1000" dirty="0" err="1">
                <a:latin typeface="+mn-ea"/>
              </a:rPr>
              <a:t>、</a:t>
            </a:r>
            <a:r>
              <a:rPr kumimoji="0" lang="zh-TW" altLang="en-US" sz="1000" dirty="0">
                <a:latin typeface="+mn-ea"/>
              </a:rPr>
              <a:t>公益財団法人大阪産業</a:t>
            </a:r>
            <a:r>
              <a:rPr kumimoji="0" lang="ja-JP" altLang="en-US" sz="1000" dirty="0">
                <a:latin typeface="+mn-ea"/>
              </a:rPr>
              <a:t>局、大阪信用保証協会（新規）</a:t>
            </a:r>
          </a:p>
        </p:txBody>
      </p:sp>
      <p:sp>
        <p:nvSpPr>
          <p:cNvPr id="28" name="正方形/長方形 27"/>
          <p:cNvSpPr/>
          <p:nvPr/>
        </p:nvSpPr>
        <p:spPr bwMode="auto">
          <a:xfrm>
            <a:off x="25594" y="5785582"/>
            <a:ext cx="1584176" cy="209902"/>
          </a:xfrm>
          <a:prstGeom prst="rect">
            <a:avLst/>
          </a:prstGeom>
          <a:solidFill>
            <a:srgbClr val="0064C8"/>
          </a:solidFill>
          <a:ln w="9525">
            <a:noFill/>
            <a:miter lim="800000"/>
            <a:headEnd/>
            <a:tailEnd/>
          </a:ln>
          <a:effectLst/>
        </p:spPr>
        <p:txBody>
          <a:bodyPr wrap="none" rtlCol="0" anchor="ctr"/>
          <a:lstStyle/>
          <a:p>
            <a:pPr algn="l"/>
            <a:r>
              <a:rPr kumimoji="0" lang="ja-JP" altLang="en-US" sz="1100" dirty="0">
                <a:solidFill>
                  <a:schemeClr val="bg1"/>
                </a:solidFill>
              </a:rPr>
              <a:t>地域経済牽引支援機関</a:t>
            </a:r>
          </a:p>
        </p:txBody>
      </p:sp>
      <p:sp>
        <p:nvSpPr>
          <p:cNvPr id="4" name="テキスト ボックス 3"/>
          <p:cNvSpPr txBox="1"/>
          <p:nvPr/>
        </p:nvSpPr>
        <p:spPr>
          <a:xfrm>
            <a:off x="22258" y="3184683"/>
            <a:ext cx="6048176" cy="411718"/>
          </a:xfrm>
          <a:prstGeom prst="roundRect">
            <a:avLst>
              <a:gd name="adj" fmla="val 5496"/>
            </a:avLst>
          </a:prstGeom>
          <a:noFill/>
          <a:ln>
            <a:solidFill>
              <a:srgbClr val="0064C8"/>
            </a:solidFill>
          </a:ln>
        </p:spPr>
        <p:txBody>
          <a:bodyPr wrap="square" rtlCol="0" anchor="ctr">
            <a:spAutoFit/>
          </a:bodyPr>
          <a:lstStyle/>
          <a:p>
            <a:pPr marL="138113" indent="-138113"/>
            <a:r>
              <a:rPr kumimoji="0" lang="en-US" altLang="ja-JP" sz="1000" u="sng" dirty="0"/>
              <a:t>【</a:t>
            </a:r>
            <a:r>
              <a:rPr kumimoji="0" lang="ja-JP" altLang="en-US" sz="1000" u="sng" dirty="0"/>
              <a:t>要件１：地域の特性を活用すること</a:t>
            </a:r>
            <a:r>
              <a:rPr kumimoji="0" lang="en-US" altLang="ja-JP" sz="1000" u="sng" dirty="0"/>
              <a:t>】</a:t>
            </a:r>
          </a:p>
          <a:p>
            <a:r>
              <a:rPr lang="ja-JP" altLang="en-US" sz="1000" dirty="0"/>
              <a:t>忠岡町の木材・木製品製造業、繊維工業、金属製品製造業等の産業集積を活用した成長ものづくり分野</a:t>
            </a:r>
          </a:p>
        </p:txBody>
      </p:sp>
      <p:sp>
        <p:nvSpPr>
          <p:cNvPr id="29" name="テキスト ボックス 28"/>
          <p:cNvSpPr txBox="1"/>
          <p:nvPr/>
        </p:nvSpPr>
        <p:spPr>
          <a:xfrm>
            <a:off x="38549" y="3884940"/>
            <a:ext cx="2664296" cy="527804"/>
          </a:xfrm>
          <a:prstGeom prst="roundRect">
            <a:avLst>
              <a:gd name="adj" fmla="val 17292"/>
            </a:avLst>
          </a:prstGeom>
          <a:noFill/>
          <a:ln>
            <a:solidFill>
              <a:srgbClr val="0064C8"/>
            </a:solidFill>
          </a:ln>
        </p:spPr>
        <p:txBody>
          <a:bodyPr wrap="square" rtlCol="0" anchor="ctr">
            <a:spAutoFit/>
          </a:bodyPr>
          <a:lstStyle/>
          <a:p>
            <a:r>
              <a:rPr lang="en-US" altLang="ja-JP" sz="1000" u="sng" dirty="0">
                <a:latin typeface="+mn-ea"/>
              </a:rPr>
              <a:t>【</a:t>
            </a:r>
            <a:r>
              <a:rPr lang="ja-JP" altLang="en-US" sz="1000" u="sng" dirty="0">
                <a:latin typeface="+mn-ea"/>
              </a:rPr>
              <a:t>要件２：高い付加価値を創出すること</a:t>
            </a:r>
            <a:r>
              <a:rPr lang="en-US" altLang="ja-JP" sz="1000" u="sng" dirty="0">
                <a:latin typeface="+mn-ea"/>
              </a:rPr>
              <a:t>】</a:t>
            </a:r>
          </a:p>
          <a:p>
            <a:pPr>
              <a:lnSpc>
                <a:spcPct val="150000"/>
              </a:lnSpc>
            </a:pPr>
            <a:r>
              <a:rPr lang="ja-JP" altLang="en-US" sz="1000" dirty="0">
                <a:latin typeface="+mn-ea"/>
              </a:rPr>
              <a:t>・付加価値増加分：</a:t>
            </a:r>
            <a:r>
              <a:rPr lang="en-US" altLang="ja-JP" sz="1000" dirty="0">
                <a:latin typeface="+mn-ea"/>
              </a:rPr>
              <a:t>68.89</a:t>
            </a:r>
            <a:r>
              <a:rPr lang="ja-JP" altLang="en-US" sz="1000" dirty="0">
                <a:latin typeface="+mn-ea"/>
              </a:rPr>
              <a:t>百万円超</a:t>
            </a:r>
            <a:endParaRPr lang="en-US" altLang="ja-JP" sz="1000" dirty="0">
              <a:latin typeface="+mn-ea"/>
            </a:endParaRPr>
          </a:p>
        </p:txBody>
      </p:sp>
      <p:sp>
        <p:nvSpPr>
          <p:cNvPr id="30" name="テキスト ボックス 29"/>
          <p:cNvSpPr txBox="1"/>
          <p:nvPr/>
        </p:nvSpPr>
        <p:spPr>
          <a:xfrm>
            <a:off x="2749098" y="3881871"/>
            <a:ext cx="3275082" cy="461996"/>
          </a:xfrm>
          <a:prstGeom prst="roundRect">
            <a:avLst>
              <a:gd name="adj" fmla="val 10014"/>
            </a:avLst>
          </a:prstGeom>
          <a:noFill/>
          <a:ln>
            <a:solidFill>
              <a:srgbClr val="0064C8"/>
            </a:solidFill>
          </a:ln>
        </p:spPr>
        <p:txBody>
          <a:bodyPr wrap="square" rtlCol="0" anchor="ctr">
            <a:spAutoFit/>
          </a:bodyPr>
          <a:lstStyle/>
          <a:p>
            <a:r>
              <a:rPr kumimoji="0" lang="en-US" altLang="ja-JP" sz="1000" u="sng" dirty="0">
                <a:latin typeface="+mn-ea"/>
              </a:rPr>
              <a:t>【</a:t>
            </a:r>
            <a:r>
              <a:rPr kumimoji="0" lang="ja-JP" altLang="en-US" sz="1000" u="sng" dirty="0">
                <a:latin typeface="+mn-ea"/>
              </a:rPr>
              <a:t>要件３：いずれかの経済的効果が見込まれること</a:t>
            </a:r>
            <a:r>
              <a:rPr kumimoji="0" lang="en-US" altLang="ja-JP" sz="1000" u="sng" dirty="0">
                <a:latin typeface="+mn-ea"/>
              </a:rPr>
              <a:t>】</a:t>
            </a:r>
          </a:p>
          <a:p>
            <a:pPr>
              <a:lnSpc>
                <a:spcPct val="150000"/>
              </a:lnSpc>
            </a:pPr>
            <a:r>
              <a:rPr kumimoji="0" lang="ja-JP" altLang="en-US" sz="900" dirty="0">
                <a:latin typeface="+mn-ea"/>
              </a:rPr>
              <a:t>●売上：</a:t>
            </a:r>
            <a:r>
              <a:rPr kumimoji="0" lang="en-US" altLang="ja-JP" sz="900" dirty="0">
                <a:latin typeface="+mn-ea"/>
              </a:rPr>
              <a:t>1</a:t>
            </a:r>
            <a:r>
              <a:rPr kumimoji="0" lang="ja-JP" altLang="en-US" sz="900" dirty="0">
                <a:latin typeface="+mn-ea"/>
              </a:rPr>
              <a:t>％以上増加 　●雇用者数：</a:t>
            </a:r>
            <a:r>
              <a:rPr kumimoji="0" lang="en-US" altLang="ja-JP" sz="900" dirty="0">
                <a:latin typeface="+mn-ea"/>
              </a:rPr>
              <a:t>5</a:t>
            </a:r>
            <a:r>
              <a:rPr kumimoji="0" lang="ja-JP" altLang="en-US" sz="900" dirty="0">
                <a:latin typeface="+mn-ea"/>
              </a:rPr>
              <a:t>％以上増加</a:t>
            </a:r>
            <a:endParaRPr kumimoji="0" lang="en-US" altLang="ja-JP" sz="900" dirty="0">
              <a:latin typeface="+mn-ea"/>
            </a:endParaRPr>
          </a:p>
        </p:txBody>
      </p:sp>
      <p:sp>
        <p:nvSpPr>
          <p:cNvPr id="7" name="正方形/長方形 6"/>
          <p:cNvSpPr/>
          <p:nvPr/>
        </p:nvSpPr>
        <p:spPr bwMode="auto">
          <a:xfrm>
            <a:off x="60387" y="504148"/>
            <a:ext cx="9773570" cy="834956"/>
          </a:xfrm>
          <a:prstGeom prst="rect">
            <a:avLst/>
          </a:prstGeom>
          <a:solidFill>
            <a:schemeClr val="bg1"/>
          </a:solidFill>
          <a:ln w="9525">
            <a:solidFill>
              <a:srgbClr val="B2B2B2"/>
            </a:solidFill>
            <a:miter lim="800000"/>
            <a:headEnd/>
            <a:tailEnd/>
          </a:ln>
          <a:effectLst>
            <a:outerShdw blurRad="50800" dist="38100" dir="2700000" algn="tl" rotWithShape="0">
              <a:prstClr val="black">
                <a:alpha val="40000"/>
              </a:prstClr>
            </a:outerShdw>
          </a:effectLst>
        </p:spPr>
        <p:txBody>
          <a:bodyPr wrap="square" rtlCol="0" anchor="b"/>
          <a:lstStyle/>
          <a:p>
            <a:r>
              <a:rPr lang="ja-JP" altLang="en-US" sz="1000" dirty="0"/>
              <a:t>　忠岡町の高い技術力を持つ毛布産業を含む繊維工業や木材・木製品製造業、金属製品製造業をはじめとする製造業等の産業集積を背景に、成長性の高い新産業への参入や新製品の開発、生産現場の最適化など、成長ものづくり分野の促進を後押しするとともに、先端設備等導入による生産改革を進め、高い付加価値と質の高い雇用の創出を行う。</a:t>
            </a:r>
          </a:p>
          <a:p>
            <a:r>
              <a:rPr lang="ja-JP" altLang="en-US" sz="1000" dirty="0"/>
              <a:t>　また、製造業における質の高い雇用の創出が、卸売業・小売業、サービス業等の地域内の他の産業にも高い経済的波及効果をもたらすと同時に、地域外での需用の獲得により生産性が高まることにより雇用者の給与増へと繋げていくことで、地域経済循環の活性化をめざす。</a:t>
            </a:r>
          </a:p>
        </p:txBody>
      </p:sp>
      <p:sp>
        <p:nvSpPr>
          <p:cNvPr id="24" name="角丸四角形 23"/>
          <p:cNvSpPr/>
          <p:nvPr/>
        </p:nvSpPr>
        <p:spPr bwMode="auto">
          <a:xfrm>
            <a:off x="38053" y="233047"/>
            <a:ext cx="1349309" cy="253663"/>
          </a:xfrm>
          <a:prstGeom prst="roundRect">
            <a:avLst>
              <a:gd name="adj" fmla="val 50000"/>
            </a:avLst>
          </a:prstGeom>
          <a:solidFill>
            <a:srgbClr val="0064C8"/>
          </a:solidFill>
          <a:ln>
            <a:headEnd/>
            <a:tailEnd/>
          </a:ln>
        </p:spPr>
        <p:style>
          <a:lnRef idx="0">
            <a:schemeClr val="accent1"/>
          </a:lnRef>
          <a:fillRef idx="3">
            <a:schemeClr val="accent1"/>
          </a:fillRef>
          <a:effectRef idx="3">
            <a:schemeClr val="accent1"/>
          </a:effectRef>
          <a:fontRef idx="minor">
            <a:schemeClr val="lt1"/>
          </a:fontRef>
        </p:style>
        <p:txBody>
          <a:bodyPr wrap="none" rtlCol="0" anchor="ctr"/>
          <a:lstStyle/>
          <a:p>
            <a:pPr algn="ctr"/>
            <a:r>
              <a:rPr kumimoji="0" lang="ja-JP" altLang="en-US" sz="1200" b="1" dirty="0">
                <a:solidFill>
                  <a:schemeClr val="bg1"/>
                </a:solidFill>
              </a:rPr>
              <a:t>計画のポイント</a:t>
            </a:r>
          </a:p>
        </p:txBody>
      </p:sp>
      <p:sp>
        <p:nvSpPr>
          <p:cNvPr id="2" name="テキスト ボックス 1"/>
          <p:cNvSpPr txBox="1"/>
          <p:nvPr/>
        </p:nvSpPr>
        <p:spPr>
          <a:xfrm>
            <a:off x="6087221" y="1526157"/>
            <a:ext cx="1271184" cy="261610"/>
          </a:xfrm>
          <a:prstGeom prst="rect">
            <a:avLst/>
          </a:prstGeom>
          <a:noFill/>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促進区域図</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Rectangle 2"/>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31" name="図 30"/>
          <p:cNvPicPr/>
          <p:nvPr/>
        </p:nvPicPr>
        <p:blipFill rotWithShape="1">
          <a:blip r:embed="rId2" cstate="print">
            <a:extLst>
              <a:ext uri="{28A0092B-C50C-407E-A947-70E740481C1C}">
                <a14:useLocalDpi xmlns:a14="http://schemas.microsoft.com/office/drawing/2010/main" val="0"/>
              </a:ext>
            </a:extLst>
          </a:blip>
          <a:srcRect r="20862"/>
          <a:stretch/>
        </p:blipFill>
        <p:spPr bwMode="auto">
          <a:xfrm rot="1002154">
            <a:off x="6447985" y="2106493"/>
            <a:ext cx="3230486" cy="2344044"/>
          </a:xfrm>
          <a:prstGeom prst="rect">
            <a:avLst/>
          </a:prstGeom>
          <a:noFill/>
          <a:ln>
            <a:noFill/>
          </a:ln>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65606" y="4388471"/>
            <a:ext cx="1843778" cy="1451060"/>
          </a:xfrm>
          <a:prstGeom prst="rect">
            <a:avLst/>
          </a:prstGeom>
        </p:spPr>
      </p:pic>
      <p:sp>
        <p:nvSpPr>
          <p:cNvPr id="32" name="テキスト ボックス 31"/>
          <p:cNvSpPr txBox="1"/>
          <p:nvPr/>
        </p:nvSpPr>
        <p:spPr>
          <a:xfrm>
            <a:off x="6560692" y="5874045"/>
            <a:ext cx="2059803" cy="261610"/>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臨海部の木材コンビナート</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忠岡町">
            <a:extLst>
              <a:ext uri="{FF2B5EF4-FFF2-40B4-BE49-F238E27FC236}">
                <a16:creationId xmlns:a16="http://schemas.microsoft.com/office/drawing/2014/main" id="{BB7FB8F4-26B7-443A-B7E5-630D635F9B8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25408" y="1616192"/>
            <a:ext cx="949302" cy="1134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正方形/長方形 7">
            <a:extLst>
              <a:ext uri="{FF2B5EF4-FFF2-40B4-BE49-F238E27FC236}">
                <a16:creationId xmlns:a16="http://schemas.microsoft.com/office/drawing/2014/main" id="{ECE9F930-A813-46BE-ACBF-4BDD400908BB}"/>
              </a:ext>
            </a:extLst>
          </p:cNvPr>
          <p:cNvSpPr/>
          <p:nvPr/>
        </p:nvSpPr>
        <p:spPr bwMode="auto">
          <a:xfrm>
            <a:off x="8553400" y="1594248"/>
            <a:ext cx="1021310" cy="1234456"/>
          </a:xfrm>
          <a:prstGeom prst="rect">
            <a:avLst/>
          </a:prstGeom>
          <a:noFill/>
          <a:ln w="9525">
            <a:solidFill>
              <a:srgbClr val="B2B2B2"/>
            </a:solidFill>
            <a:miter lim="800000"/>
            <a:headEnd/>
            <a:tailEnd/>
          </a:ln>
          <a:effectLst/>
        </p:spPr>
        <p:txBody>
          <a:bodyPr wrap="none" rtlCol="0" anchor="ctr"/>
          <a:lstStyle/>
          <a:p>
            <a:pPr algn="l"/>
            <a:endParaRPr kumimoji="0" lang="ja-JP" altLang="en-US" sz="1800" dirty="0"/>
          </a:p>
        </p:txBody>
      </p:sp>
      <p:sp>
        <p:nvSpPr>
          <p:cNvPr id="9" name="テキスト ボックス 8">
            <a:extLst>
              <a:ext uri="{FF2B5EF4-FFF2-40B4-BE49-F238E27FC236}">
                <a16:creationId xmlns:a16="http://schemas.microsoft.com/office/drawing/2014/main" id="{D48539A5-D300-4DAA-B696-AE1B32C06700}"/>
              </a:ext>
            </a:extLst>
          </p:cNvPr>
          <p:cNvSpPr txBox="1"/>
          <p:nvPr/>
        </p:nvSpPr>
        <p:spPr>
          <a:xfrm>
            <a:off x="7483254" y="3676579"/>
            <a:ext cx="716046" cy="246221"/>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至岸和田</a:t>
            </a:r>
          </a:p>
        </p:txBody>
      </p:sp>
    </p:spTree>
    <p:extLst>
      <p:ext uri="{BB962C8B-B14F-4D97-AF65-F5344CB8AC3E}">
        <p14:creationId xmlns:p14="http://schemas.microsoft.com/office/powerpoint/2010/main" val="20750372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none" rtlCol="0">
        <a:spAutoFit/>
      </a:bodyPr>
      <a:lstStyle>
        <a:defPPr>
          <a:defRPr kumimoji="1"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